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8" r:id="rId4"/>
    <p:sldId id="259" r:id="rId5"/>
    <p:sldId id="260" r:id="rId6"/>
    <p:sldId id="261" r:id="rId7"/>
    <p:sldId id="262" r:id="rId8"/>
    <p:sldId id="263" r:id="rId9"/>
    <p:sldId id="264" r:id="rId10"/>
    <p:sldId id="266" r:id="rId11"/>
    <p:sldId id="268" r:id="rId12"/>
    <p:sldId id="269"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FF5FD"/>
    <a:srgbClr val="09CFF7"/>
    <a:srgbClr val="0000FF"/>
    <a:srgbClr val="FAA906"/>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78" autoAdjust="0"/>
    <p:restoredTop sz="94660"/>
  </p:normalViewPr>
  <p:slideViewPr>
    <p:cSldViewPr>
      <p:cViewPr varScale="1">
        <p:scale>
          <a:sx n="66" d="100"/>
          <a:sy n="66" d="100"/>
        </p:scale>
        <p:origin x="-160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368300" y="395288"/>
            <a:ext cx="1384300" cy="519112"/>
          </a:xfrm>
          <a:prstGeom prst="rect">
            <a:avLst/>
          </a:prstGeom>
          <a:noFill/>
          <a:ln w="9525">
            <a:noFill/>
            <a:miter lim="800000"/>
            <a:headEnd/>
            <a:tailEnd/>
          </a:ln>
          <a:effectLst/>
        </p:spPr>
        <p:txBody>
          <a:bodyPr>
            <a:spAutoFit/>
          </a:bodyPr>
          <a:lstStyle/>
          <a:p>
            <a:pPr>
              <a:defRPr/>
            </a:pPr>
            <a:r>
              <a:rPr lang="en-US" sz="2800" b="1" i="1">
                <a:solidFill>
                  <a:schemeClr val="accent2"/>
                </a:solidFill>
                <a:latin typeface="Arial" pitchFamily="34" charset="0"/>
              </a:rPr>
              <a:t>LOGO</a:t>
            </a:r>
          </a:p>
        </p:txBody>
      </p:sp>
      <p:sp>
        <p:nvSpPr>
          <p:cNvPr id="3075" name="Rectangle 3"/>
          <p:cNvSpPr>
            <a:spLocks noGrp="1" noChangeArrowheads="1"/>
          </p:cNvSpPr>
          <p:nvPr>
            <p:ph type="subTitle" idx="1"/>
          </p:nvPr>
        </p:nvSpPr>
        <p:spPr bwMode="gray">
          <a:xfrm>
            <a:off x="3810000" y="5029200"/>
            <a:ext cx="4724400" cy="381000"/>
          </a:xfrm>
        </p:spPr>
        <p:txBody>
          <a:bodyPr/>
          <a:lstStyle>
            <a:lvl1pPr marL="0" indent="0">
              <a:buFont typeface="Wingdings" pitchFamily="2" charset="2"/>
              <a:buNone/>
              <a:defRPr sz="1800" b="1">
                <a:solidFill>
                  <a:schemeClr val="bg1"/>
                </a:solidFill>
              </a:defRPr>
            </a:lvl1pPr>
          </a:lstStyle>
          <a:p>
            <a:r>
              <a:rPr lang="en-US"/>
              <a:t>Click to edit Master subtitle style</a:t>
            </a:r>
          </a:p>
        </p:txBody>
      </p:sp>
      <p:sp>
        <p:nvSpPr>
          <p:cNvPr id="3074" name="Rectangle 2"/>
          <p:cNvSpPr>
            <a:spLocks noGrp="1" noChangeArrowheads="1"/>
          </p:cNvSpPr>
          <p:nvPr>
            <p:ph type="ctrTitle"/>
          </p:nvPr>
        </p:nvSpPr>
        <p:spPr>
          <a:xfrm>
            <a:off x="228600" y="2057400"/>
            <a:ext cx="6096000" cy="682625"/>
          </a:xfrm>
        </p:spPr>
        <p:txBody>
          <a:bodyPr/>
          <a:lstStyle>
            <a:lvl1pPr algn="r">
              <a:defRPr sz="4000"/>
            </a:lvl1pPr>
          </a:lstStyle>
          <a:p>
            <a:r>
              <a:rPr lang="en-US"/>
              <a:t>Click to edit Master title style</a:t>
            </a:r>
          </a:p>
        </p:txBody>
      </p:sp>
      <p:sp>
        <p:nvSpPr>
          <p:cNvPr id="5" name="Rectangle 4"/>
          <p:cNvSpPr>
            <a:spLocks noGrp="1" noChangeArrowheads="1"/>
          </p:cNvSpPr>
          <p:nvPr>
            <p:ph type="dt" sz="half" idx="10"/>
          </p:nvPr>
        </p:nvSpPr>
        <p:spPr>
          <a:xfrm>
            <a:off x="457200" y="6477000"/>
            <a:ext cx="2133600" cy="244475"/>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77000"/>
            <a:ext cx="2895600" cy="244475"/>
          </a:xfrm>
        </p:spPr>
        <p:txBody>
          <a:bodyPr/>
          <a:lstStyle>
            <a:lvl1pPr algn="ctr">
              <a:defRPr b="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6553200" y="6477000"/>
            <a:ext cx="2133600" cy="244475"/>
          </a:xfrm>
        </p:spPr>
        <p:txBody>
          <a:bodyPr/>
          <a:lstStyle>
            <a:lvl1pPr>
              <a:defRPr>
                <a:solidFill>
                  <a:schemeClr val="bg1"/>
                </a:solidFill>
              </a:defRPr>
            </a:lvl1pPr>
          </a:lstStyle>
          <a:p>
            <a:pPr>
              <a:defRPr/>
            </a:pPr>
            <a:fld id="{760737A8-5B32-4CCE-873C-FAA8C23621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B3B1B9E1-DD56-4417-AA86-9FBF702F86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55638"/>
            <a:ext cx="2095500" cy="5592762"/>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304800" y="655638"/>
            <a:ext cx="61341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8DBE08F4-A0E1-47AD-971E-F037750FCF6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655638"/>
            <a:ext cx="4953000" cy="563562"/>
          </a:xfrm>
        </p:spPr>
        <p:txBody>
          <a:bodyPr/>
          <a:lstStyle/>
          <a:p>
            <a:r>
              <a:rPr lang="en-US" smtClean="0"/>
              <a:t>Click to edit Master title style</a:t>
            </a:r>
            <a:endParaRPr lang="ar-IQ"/>
          </a:p>
        </p:txBody>
      </p:sp>
      <p:sp>
        <p:nvSpPr>
          <p:cNvPr id="3" name="Chart Placeholder 2"/>
          <p:cNvSpPr>
            <a:spLocks noGrp="1"/>
          </p:cNvSpPr>
          <p:nvPr>
            <p:ph type="chart" idx="1"/>
          </p:nvPr>
        </p:nvSpPr>
        <p:spPr>
          <a:xfrm>
            <a:off x="381000" y="1600200"/>
            <a:ext cx="8305800" cy="4648200"/>
          </a:xfrm>
        </p:spPr>
        <p:txBody>
          <a:bodyPr/>
          <a:lstStyle/>
          <a:p>
            <a:pPr lvl="0"/>
            <a:endParaRPr lang="ar-IQ"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8065D339-6980-468B-BF4E-57C1723B71C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655638"/>
            <a:ext cx="4953000" cy="563562"/>
          </a:xfrm>
        </p:spPr>
        <p:txBody>
          <a:bodyPr/>
          <a:lstStyle/>
          <a:p>
            <a:r>
              <a:rPr lang="en-US" smtClean="0"/>
              <a:t>Click to edit Master title style</a:t>
            </a:r>
            <a:endParaRPr lang="ar-IQ"/>
          </a:p>
        </p:txBody>
      </p:sp>
      <p:sp>
        <p:nvSpPr>
          <p:cNvPr id="3" name="Table Placeholder 2"/>
          <p:cNvSpPr>
            <a:spLocks noGrp="1"/>
          </p:cNvSpPr>
          <p:nvPr>
            <p:ph type="tbl" idx="1"/>
          </p:nvPr>
        </p:nvSpPr>
        <p:spPr>
          <a:xfrm>
            <a:off x="381000" y="1600200"/>
            <a:ext cx="8305800" cy="4648200"/>
          </a:xfrm>
        </p:spPr>
        <p:txBody>
          <a:bodyPr/>
          <a:lstStyle/>
          <a:p>
            <a:pPr lvl="0"/>
            <a:endParaRPr lang="ar-IQ"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7749924D-03FC-43DB-8119-571D0C607E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5DA1E4CC-A773-476E-ABD6-76082BDDA4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9B844EED-7728-4C08-AD1D-B9504A2BBF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381000" y="16002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10100" y="16002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C7034CE8-925D-499C-934D-5C0756E58F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9" name="Rectangle 6"/>
          <p:cNvSpPr>
            <a:spLocks noGrp="1" noChangeArrowheads="1"/>
          </p:cNvSpPr>
          <p:nvPr>
            <p:ph type="sldNum" sz="quarter" idx="12"/>
          </p:nvPr>
        </p:nvSpPr>
        <p:spPr>
          <a:ln/>
        </p:spPr>
        <p:txBody>
          <a:bodyPr/>
          <a:lstStyle>
            <a:lvl1pPr>
              <a:defRPr/>
            </a:lvl1pPr>
          </a:lstStyle>
          <a:p>
            <a:pPr>
              <a:defRPr/>
            </a:pPr>
            <a:fld id="{DB118009-4CEF-448C-A050-2884F020EA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2"/>
          </p:nvPr>
        </p:nvSpPr>
        <p:spPr>
          <a:ln/>
        </p:spPr>
        <p:txBody>
          <a:bodyPr/>
          <a:lstStyle>
            <a:lvl1pPr>
              <a:defRPr/>
            </a:lvl1pPr>
          </a:lstStyle>
          <a:p>
            <a:pPr>
              <a:defRPr/>
            </a:pPr>
            <a:fld id="{BC90A443-3950-41F0-9C6A-E52BB79B2B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2"/>
          </p:nvPr>
        </p:nvSpPr>
        <p:spPr>
          <a:ln/>
        </p:spPr>
        <p:txBody>
          <a:bodyPr/>
          <a:lstStyle>
            <a:lvl1pPr>
              <a:defRPr/>
            </a:lvl1pPr>
          </a:lstStyle>
          <a:p>
            <a:pPr>
              <a:defRPr/>
            </a:pPr>
            <a:fld id="{30B4D851-6C3E-4B0F-8E73-7EB1D1B11E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904A677D-ECC9-4D70-BBD1-10C7576EFC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F826AABD-B36F-4093-A1C8-76E028CB0A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600200"/>
            <a:ext cx="8305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white">
          <a:xfrm>
            <a:off x="304800" y="64008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white">
          <a:xfrm>
            <a:off x="6096000" y="64008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pitchFamily="34" charset="0"/>
              </a:defRPr>
            </a:lvl1pPr>
          </a:lstStyle>
          <a:p>
            <a:pPr>
              <a:defRPr/>
            </a:pPr>
            <a:r>
              <a:rPr lang="en-US"/>
              <a:t>www.themegallery.com</a:t>
            </a:r>
          </a:p>
        </p:txBody>
      </p:sp>
      <p:sp>
        <p:nvSpPr>
          <p:cNvPr id="1030" name="Rectangle 6"/>
          <p:cNvSpPr>
            <a:spLocks noGrp="1" noChangeArrowheads="1"/>
          </p:cNvSpPr>
          <p:nvPr>
            <p:ph type="sldNum" sz="quarter" idx="4"/>
          </p:nvPr>
        </p:nvSpPr>
        <p:spPr bwMode="white">
          <a:xfrm>
            <a:off x="2971800" y="64008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2CCDDB42-F61F-409E-BADA-9A45875BE8CF}" type="slidenum">
              <a:rPr lang="en-US"/>
              <a:pPr>
                <a:defRPr/>
              </a:pPr>
              <a:t>‹#›</a:t>
            </a:fld>
            <a:endParaRPr lang="en-US"/>
          </a:p>
        </p:txBody>
      </p:sp>
      <p:sp>
        <p:nvSpPr>
          <p:cNvPr id="2" name="Rectangle 2"/>
          <p:cNvSpPr>
            <a:spLocks noGrp="1" noChangeArrowheads="1"/>
          </p:cNvSpPr>
          <p:nvPr>
            <p:ph type="title"/>
          </p:nvPr>
        </p:nvSpPr>
        <p:spPr bwMode="gray">
          <a:xfrm>
            <a:off x="304800" y="655638"/>
            <a:ext cx="49530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gray">
          <a:xfrm>
            <a:off x="0" y="2819400"/>
            <a:ext cx="6096000" cy="682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e_AlMohanad" pitchFamily="18" charset="-78"/>
              <a:ea typeface="+mj-ea"/>
              <a:cs typeface="ae_AlMohanad" pitchFamily="18" charset="-78"/>
            </a:endParaRPr>
          </a:p>
        </p:txBody>
      </p:sp>
      <p:sp>
        <p:nvSpPr>
          <p:cNvPr id="6" name="Title 5"/>
          <p:cNvSpPr>
            <a:spLocks noGrp="1"/>
          </p:cNvSpPr>
          <p:nvPr>
            <p:ph type="title"/>
          </p:nvPr>
        </p:nvSpPr>
        <p:spPr>
          <a:xfrm>
            <a:off x="304800" y="685800"/>
            <a:ext cx="6781800" cy="563562"/>
          </a:xfrm>
        </p:spPr>
        <p:txBody>
          <a:bodyPr/>
          <a:lstStyle/>
          <a:p>
            <a:r>
              <a:rPr lang="en-US" sz="3600" dirty="0" smtClean="0">
                <a:latin typeface="Times New Roman" pitchFamily="18" charset="0"/>
                <a:cs typeface="Times New Roman" pitchFamily="18" charset="0"/>
              </a:rPr>
              <a:t>Chromatography ( CC )</a:t>
            </a:r>
            <a:r>
              <a:rPr lang="en-US" sz="3600" dirty="0" smtClean="0"/>
              <a:t> </a:t>
            </a:r>
            <a:endParaRPr lang="en-US" sz="3600" dirty="0" smtClean="0"/>
          </a:p>
        </p:txBody>
      </p:sp>
      <p:sp>
        <p:nvSpPr>
          <p:cNvPr id="5" name="Rectangle 4"/>
          <p:cNvSpPr/>
          <p:nvPr/>
        </p:nvSpPr>
        <p:spPr>
          <a:xfrm>
            <a:off x="1600200" y="1447800"/>
            <a:ext cx="7772400" cy="1508105"/>
          </a:xfrm>
          <a:prstGeom prst="rect">
            <a:avLst/>
          </a:prstGeom>
        </p:spPr>
        <p:txBody>
          <a:bodyPr wrap="square">
            <a:spAutoFit/>
          </a:bodyPr>
          <a:lstStyle/>
          <a:p>
            <a:r>
              <a:rPr lang="en-US" sz="3200" b="1" dirty="0" smtClean="0">
                <a:solidFill>
                  <a:srgbClr val="000099"/>
                </a:solidFill>
                <a:latin typeface="Times New Roman" pitchFamily="18" charset="0"/>
                <a:cs typeface="Times New Roman" pitchFamily="18" charset="0"/>
              </a:rPr>
              <a:t>Column </a:t>
            </a:r>
            <a:r>
              <a:rPr lang="en-US" sz="3200" b="1" dirty="0" smtClean="0">
                <a:solidFill>
                  <a:srgbClr val="000099"/>
                </a:solidFill>
                <a:latin typeface="Times New Roman" pitchFamily="18" charset="0"/>
                <a:cs typeface="Times New Roman" pitchFamily="18" charset="0"/>
              </a:rPr>
              <a:t>chromatography</a:t>
            </a:r>
          </a:p>
          <a:p>
            <a:r>
              <a:rPr lang="en-US" sz="3200" b="1" dirty="0" smtClean="0">
                <a:solidFill>
                  <a:srgbClr val="000099"/>
                </a:solidFill>
                <a:latin typeface="Times New Roman" pitchFamily="18" charset="0"/>
                <a:cs typeface="Times New Roman" pitchFamily="18" charset="0"/>
              </a:rPr>
              <a:t> </a:t>
            </a:r>
            <a:endParaRPr lang="en-US" sz="2800" dirty="0" smtClean="0">
              <a:solidFill>
                <a:srgbClr val="000099"/>
              </a:solidFill>
              <a:latin typeface="Times New Roman" pitchFamily="18" charset="0"/>
              <a:cs typeface="Times New Roman" pitchFamily="18" charset="0"/>
            </a:endParaRPr>
          </a:p>
          <a:p>
            <a:r>
              <a:rPr lang="en-US" sz="2800" dirty="0" smtClean="0">
                <a:solidFill>
                  <a:srgbClr val="000099"/>
                </a:solidFill>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
        <p:nvSpPr>
          <p:cNvPr id="8" name="Rectangle 7"/>
          <p:cNvSpPr/>
          <p:nvPr/>
        </p:nvSpPr>
        <p:spPr>
          <a:xfrm>
            <a:off x="457200" y="2057400"/>
            <a:ext cx="8382000" cy="6555641"/>
          </a:xfrm>
          <a:prstGeom prst="rect">
            <a:avLst/>
          </a:prstGeom>
        </p:spPr>
        <p:txBody>
          <a:bodyPr wrap="square">
            <a:spAutoFit/>
          </a:bodyPr>
          <a:lstStyle/>
          <a:p>
            <a:pPr>
              <a:lnSpc>
                <a:spcPct val="150000"/>
              </a:lnSpc>
            </a:pPr>
            <a:r>
              <a:rPr lang="en-US" sz="2000" dirty="0" smtClean="0"/>
              <a:t>Chromatographic behavior comparison of the starting material and the </a:t>
            </a:r>
            <a:r>
              <a:rPr lang="en-US" sz="2000" dirty="0" smtClean="0"/>
              <a:t>product</a:t>
            </a:r>
          </a:p>
          <a:p>
            <a:pPr>
              <a:lnSpc>
                <a:spcPct val="150000"/>
              </a:lnSpc>
            </a:pPr>
            <a:r>
              <a:rPr lang="en-US" sz="2000" dirty="0" smtClean="0"/>
              <a:t>Spectral features comparison of the starting material and the product</a:t>
            </a:r>
            <a:br>
              <a:rPr lang="en-US" sz="2000" dirty="0" smtClean="0"/>
            </a:br>
            <a:r>
              <a:rPr lang="en-US" sz="2000" dirty="0" smtClean="0"/>
              <a:t>Explanation </a:t>
            </a:r>
            <a:r>
              <a:rPr lang="en-US" sz="2000" dirty="0" smtClean="0"/>
              <a:t>of product isolation and purification or the “work-up </a:t>
            </a:r>
            <a:endParaRPr lang="en-US" sz="2000" dirty="0" smtClean="0"/>
          </a:p>
          <a:p>
            <a:pPr>
              <a:lnSpc>
                <a:spcPct val="150000"/>
              </a:lnSpc>
            </a:pPr>
            <a:r>
              <a:rPr lang="en-US" sz="2000" dirty="0" smtClean="0"/>
              <a:t>Column chromatography can be used on both a large </a:t>
            </a:r>
            <a:r>
              <a:rPr lang="en-US" sz="2000" dirty="0" smtClean="0"/>
              <a:t>and small scale</a:t>
            </a:r>
          </a:p>
          <a:p>
            <a:pPr>
              <a:lnSpc>
                <a:spcPct val="150000"/>
              </a:lnSpc>
            </a:pPr>
            <a:r>
              <a:rPr lang="en-US" sz="2000" b="1" dirty="0" smtClean="0">
                <a:solidFill>
                  <a:srgbClr val="C00000"/>
                </a:solidFill>
              </a:rPr>
              <a:t>In the first TLC </a:t>
            </a:r>
            <a:r>
              <a:rPr lang="en-US" sz="2000" b="1" dirty="0" smtClean="0">
                <a:solidFill>
                  <a:srgbClr val="C00000"/>
                </a:solidFill>
              </a:rPr>
              <a:t>was useful in determining </a:t>
            </a:r>
            <a:r>
              <a:rPr lang="en-US" sz="2000" dirty="0" smtClean="0"/>
              <a:t>the type </a:t>
            </a:r>
            <a:r>
              <a:rPr lang="en-US" sz="2000" dirty="0" smtClean="0"/>
              <a:t>and number </a:t>
            </a:r>
            <a:r>
              <a:rPr lang="en-US" sz="2000" dirty="0" smtClean="0"/>
              <a:t>of ingredients in the </a:t>
            </a:r>
            <a:r>
              <a:rPr lang="en-US" sz="2000" dirty="0" smtClean="0"/>
              <a:t>mixture, </a:t>
            </a:r>
            <a:r>
              <a:rPr lang="en-US" sz="2000" dirty="0" smtClean="0"/>
              <a:t>We could only </a:t>
            </a:r>
            <a:r>
              <a:rPr lang="en-US" sz="2000" dirty="0" smtClean="0">
                <a:solidFill>
                  <a:srgbClr val="C00000"/>
                </a:solidFill>
              </a:rPr>
              <a:t>separate and visualize </a:t>
            </a:r>
            <a:r>
              <a:rPr lang="en-US" sz="2000" dirty="0" smtClean="0"/>
              <a:t>the spots </a:t>
            </a:r>
            <a:br>
              <a:rPr lang="en-US" sz="2000" dirty="0" smtClean="0"/>
            </a:br>
            <a:endParaRPr lang="en-US" sz="2000" dirty="0" smtClean="0"/>
          </a:p>
          <a:p>
            <a:pPr>
              <a:lnSpc>
                <a:spcPct val="150000"/>
              </a:lnSpc>
            </a:pPr>
            <a:r>
              <a:rPr lang="en-US" sz="2000" dirty="0" smtClean="0"/>
              <a:t/>
            </a:r>
            <a:br>
              <a:rPr lang="en-US" sz="2000" dirty="0" smtClean="0"/>
            </a:br>
            <a:r>
              <a:rPr lang="en-US" sz="2000" dirty="0" smtClean="0"/>
              <a:t> </a:t>
            </a:r>
            <a:br>
              <a:rPr lang="en-US" sz="2000" dirty="0" smtClean="0"/>
            </a:br>
            <a:r>
              <a:rPr lang="en-US" sz="2000" dirty="0" smtClean="0"/>
              <a:t> </a:t>
            </a:r>
            <a:br>
              <a:rPr lang="en-US" sz="2000" dirty="0" smtClean="0"/>
            </a:br>
            <a:r>
              <a:rPr lang="en-US" sz="2000" dirty="0" smtClean="0"/>
              <a:t> </a:t>
            </a:r>
            <a:br>
              <a:rPr lang="en-US" sz="2000" dirty="0" smtClean="0"/>
            </a:br>
            <a:endParaRPr lang="ar-IQ"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the Column </a:t>
            </a:r>
            <a:br>
              <a:rPr lang="en-US" dirty="0" smtClean="0"/>
            </a:br>
            <a:endParaRPr lang="ar-IQ" dirty="0"/>
          </a:p>
        </p:txBody>
      </p:sp>
      <p:sp>
        <p:nvSpPr>
          <p:cNvPr id="3" name="Content Placeholder 2"/>
          <p:cNvSpPr>
            <a:spLocks noGrp="1"/>
          </p:cNvSpPr>
          <p:nvPr>
            <p:ph idx="1"/>
          </p:nvPr>
        </p:nvSpPr>
        <p:spPr/>
        <p:txBody>
          <a:bodyPr/>
          <a:lstStyle/>
          <a:p>
            <a:pPr>
              <a:buNone/>
            </a:pPr>
            <a:r>
              <a:rPr lang="en-US" sz="2000" dirty="0" smtClean="0">
                <a:latin typeface="Times New Roman" pitchFamily="18" charset="0"/>
                <a:cs typeface="Times New Roman" pitchFamily="18" charset="0"/>
              </a:rPr>
              <a:t>     There </a:t>
            </a:r>
            <a:r>
              <a:rPr lang="en-US" sz="2000" dirty="0" smtClean="0">
                <a:latin typeface="Times New Roman" pitchFamily="18" charset="0"/>
                <a:cs typeface="Times New Roman" pitchFamily="18" charset="0"/>
              </a:rPr>
              <a:t>are several acceptable methods when packing a column </a:t>
            </a: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slurry method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The slurry </a:t>
            </a:r>
            <a:r>
              <a:rPr lang="en-US" sz="2000" dirty="0" smtClean="0">
                <a:latin typeface="Times New Roman" pitchFamily="18" charset="0"/>
                <a:cs typeface="Times New Roman" pitchFamily="18" charset="0"/>
              </a:rPr>
              <a:t>method normally </a:t>
            </a:r>
            <a:r>
              <a:rPr lang="en-US" sz="2000" dirty="0" smtClean="0">
                <a:latin typeface="Times New Roman" pitchFamily="18" charset="0"/>
                <a:cs typeface="Times New Roman" pitchFamily="18" charset="0"/>
              </a:rPr>
              <a:t>achieves the best packing results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slurry method is often used for </a:t>
            </a:r>
            <a:r>
              <a:rPr lang="en-US" sz="2000" dirty="0" err="1" smtClean="0">
                <a:latin typeface="Times New Roman" pitchFamily="18" charset="0"/>
                <a:cs typeface="Times New Roman" pitchFamily="18" charset="0"/>
              </a:rPr>
              <a:t>macroscale</a:t>
            </a:r>
            <a:r>
              <a:rPr lang="en-US" sz="2000" dirty="0" smtClean="0">
                <a:latin typeface="Times New Roman" pitchFamily="18" charset="0"/>
                <a:cs typeface="Times New Roman" pitchFamily="18" charset="0"/>
              </a:rPr>
              <a:t> separations. </a:t>
            </a:r>
            <a:r>
              <a:rPr lang="en-US" sz="2000" dirty="0" smtClean="0"/>
              <a:t/>
            </a:r>
            <a:br>
              <a:rPr lang="en-US" sz="2000" dirty="0" smtClean="0"/>
            </a:b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Dry packing is the method of choice for a </a:t>
            </a:r>
            <a:r>
              <a:rPr lang="en-US" sz="2000" dirty="0" err="1" smtClean="0">
                <a:latin typeface="Times New Roman" pitchFamily="18" charset="0"/>
                <a:cs typeface="Times New Roman" pitchFamily="18" charset="0"/>
              </a:rPr>
              <a:t>microscale</a:t>
            </a:r>
            <a:r>
              <a:rPr lang="en-US" sz="2000" dirty="0" smtClean="0">
                <a:latin typeface="Times New Roman" pitchFamily="18" charset="0"/>
                <a:cs typeface="Times New Roman" pitchFamily="18" charset="0"/>
              </a:rPr>
              <a:t> column. Begin by filling the column </a:t>
            </a:r>
            <a:r>
              <a:rPr lang="en-US" sz="2000" dirty="0" smtClean="0">
                <a:latin typeface="Times New Roman" pitchFamily="18" charset="0"/>
                <a:cs typeface="Times New Roman" pitchFamily="18" charset="0"/>
              </a:rPr>
              <a:t>with a </a:t>
            </a:r>
            <a:r>
              <a:rPr lang="en-US" sz="2000" dirty="0" err="1" smtClean="0">
                <a:latin typeface="Times New Roman" pitchFamily="18" charset="0"/>
                <a:cs typeface="Times New Roman" pitchFamily="18" charset="0"/>
              </a:rPr>
              <a:t>nonpolar</a:t>
            </a:r>
            <a:r>
              <a:rPr lang="en-US" sz="2000" dirty="0" smtClean="0">
                <a:latin typeface="Times New Roman" pitchFamily="18" charset="0"/>
                <a:cs typeface="Times New Roman" pitchFamily="18" charset="0"/>
              </a:rPr>
              <a:t> solvent. Slowly add the powdered alumina or silica while gently tapping the side </a:t>
            </a:r>
            <a:r>
              <a:rPr lang="en-US" sz="2000" dirty="0" smtClean="0">
                <a:latin typeface="Times New Roman" pitchFamily="18" charset="0"/>
                <a:cs typeface="Times New Roman" pitchFamily="18" charset="0"/>
              </a:rPr>
              <a:t>of the </a:t>
            </a:r>
            <a:r>
              <a:rPr lang="en-US" sz="2000" dirty="0" smtClean="0">
                <a:latin typeface="Times New Roman" pitchFamily="18" charset="0"/>
                <a:cs typeface="Times New Roman" pitchFamily="18" charset="0"/>
              </a:rPr>
              <a:t>column with a pencil. The solid should “float” to the bottom of the column.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solidFill>
                  <a:srgbClr val="C00000"/>
                </a:solidFill>
                <a:latin typeface="Times New Roman" pitchFamily="18" charset="0"/>
                <a:cs typeface="Times New Roman" pitchFamily="18" charset="0"/>
              </a:rPr>
              <a:t>Try to pack </a:t>
            </a:r>
            <a:r>
              <a:rPr lang="en-US" sz="2000" dirty="0" smtClean="0">
                <a:solidFill>
                  <a:srgbClr val="C00000"/>
                </a:solidFill>
                <a:latin typeface="Times New Roman" pitchFamily="18" charset="0"/>
                <a:cs typeface="Times New Roman" pitchFamily="18" charset="0"/>
              </a:rPr>
              <a:t>the column </a:t>
            </a:r>
            <a:r>
              <a:rPr lang="en-US" sz="2000" dirty="0" smtClean="0">
                <a:solidFill>
                  <a:srgbClr val="C00000"/>
                </a:solidFill>
                <a:latin typeface="Times New Roman" pitchFamily="18" charset="0"/>
                <a:cs typeface="Times New Roman" pitchFamily="18" charset="0"/>
              </a:rPr>
              <a:t>as evenly as possible; cracks, air bubbles, and channels will lead to a poor separation </a:t>
            </a:r>
            <a:br>
              <a:rPr lang="en-US" sz="2000" dirty="0" smtClean="0">
                <a:solidFill>
                  <a:srgbClr val="C00000"/>
                </a:solidFill>
                <a:latin typeface="Times New Roman" pitchFamily="18" charset="0"/>
                <a:cs typeface="Times New Roman" pitchFamily="18" charset="0"/>
              </a:rPr>
            </a:br>
            <a:endParaRPr lang="ar-IQ" sz="2000" dirty="0">
              <a:solidFill>
                <a:srgbClr val="C000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21506" name="Picture 2" descr="https://www.dartmouth.edu/~welderco/CC/cotton.jpg"/>
          <p:cNvPicPr>
            <a:picLocks noChangeAspect="1" noChangeArrowheads="1"/>
          </p:cNvPicPr>
          <p:nvPr/>
        </p:nvPicPr>
        <p:blipFill>
          <a:blip r:embed="rId2"/>
          <a:srcRect/>
          <a:stretch>
            <a:fillRect/>
          </a:stretch>
        </p:blipFill>
        <p:spPr bwMode="auto">
          <a:xfrm>
            <a:off x="457200" y="762000"/>
            <a:ext cx="1905000" cy="2543175"/>
          </a:xfrm>
          <a:prstGeom prst="rect">
            <a:avLst/>
          </a:prstGeom>
          <a:noFill/>
        </p:spPr>
      </p:pic>
      <p:pic>
        <p:nvPicPr>
          <p:cNvPr id="21508" name="Picture 4" descr="https://www.dartmouth.edu/~welderco/CC/sand.jpg"/>
          <p:cNvPicPr>
            <a:picLocks noChangeAspect="1" noChangeArrowheads="1"/>
          </p:cNvPicPr>
          <p:nvPr/>
        </p:nvPicPr>
        <p:blipFill>
          <a:blip r:embed="rId3"/>
          <a:srcRect/>
          <a:stretch>
            <a:fillRect/>
          </a:stretch>
        </p:blipFill>
        <p:spPr bwMode="auto">
          <a:xfrm>
            <a:off x="2438400" y="1447800"/>
            <a:ext cx="1905000" cy="3257550"/>
          </a:xfrm>
          <a:prstGeom prst="rect">
            <a:avLst/>
          </a:prstGeom>
          <a:noFill/>
        </p:spPr>
      </p:pic>
      <p:pic>
        <p:nvPicPr>
          <p:cNvPr id="21510" name="Picture 6" descr="https://www.dartmouth.edu/~welderco/CC/slurry.jpg"/>
          <p:cNvPicPr>
            <a:picLocks noChangeAspect="1" noChangeArrowheads="1"/>
          </p:cNvPicPr>
          <p:nvPr/>
        </p:nvPicPr>
        <p:blipFill>
          <a:blip r:embed="rId4"/>
          <a:srcRect/>
          <a:stretch>
            <a:fillRect/>
          </a:stretch>
        </p:blipFill>
        <p:spPr bwMode="auto">
          <a:xfrm>
            <a:off x="4419600" y="2286000"/>
            <a:ext cx="1905000" cy="3257550"/>
          </a:xfrm>
          <a:prstGeom prst="rect">
            <a:avLst/>
          </a:prstGeom>
          <a:noFill/>
        </p:spPr>
      </p:pic>
      <p:pic>
        <p:nvPicPr>
          <p:cNvPr id="21512" name="Picture 8" descr="https://www.dartmouth.edu/~welderco/CC/load.jpg"/>
          <p:cNvPicPr>
            <a:picLocks noChangeAspect="1" noChangeArrowheads="1"/>
          </p:cNvPicPr>
          <p:nvPr/>
        </p:nvPicPr>
        <p:blipFill>
          <a:blip r:embed="rId5"/>
          <a:srcRect/>
          <a:stretch>
            <a:fillRect/>
          </a:stretch>
        </p:blipFill>
        <p:spPr bwMode="auto">
          <a:xfrm>
            <a:off x="6477000" y="2895600"/>
            <a:ext cx="1905000" cy="31432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 name="Content Placeholder 6" descr="22.jpg"/>
          <p:cNvPicPr>
            <a:picLocks noGrp="1" noChangeAspect="1"/>
          </p:cNvPicPr>
          <p:nvPr>
            <p:ph idx="1"/>
          </p:nvPr>
        </p:nvPicPr>
        <p:blipFill>
          <a:blip r:embed="rId2"/>
          <a:stretch>
            <a:fillRect/>
          </a:stretch>
        </p:blipFill>
        <p:spPr>
          <a:xfrm>
            <a:off x="6477000" y="609600"/>
            <a:ext cx="2238042" cy="2819400"/>
          </a:xfrm>
        </p:spPr>
      </p:pic>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28674" name="Picture 2" descr="https://www.dartmouth.edu/~welderco/CC/elution1.jpg"/>
          <p:cNvPicPr>
            <a:picLocks noChangeAspect="1" noChangeArrowheads="1"/>
          </p:cNvPicPr>
          <p:nvPr/>
        </p:nvPicPr>
        <p:blipFill>
          <a:blip r:embed="rId3"/>
          <a:srcRect/>
          <a:stretch>
            <a:fillRect/>
          </a:stretch>
        </p:blipFill>
        <p:spPr bwMode="auto">
          <a:xfrm>
            <a:off x="609600" y="533400"/>
            <a:ext cx="1828800" cy="3048000"/>
          </a:xfrm>
          <a:prstGeom prst="rect">
            <a:avLst/>
          </a:prstGeom>
          <a:noFill/>
        </p:spPr>
      </p:pic>
      <p:pic>
        <p:nvPicPr>
          <p:cNvPr id="28676" name="Picture 4" descr="https://www.dartmouth.edu/~welderco/CC/elution2.jpg"/>
          <p:cNvPicPr>
            <a:picLocks noChangeAspect="1" noChangeArrowheads="1"/>
          </p:cNvPicPr>
          <p:nvPr/>
        </p:nvPicPr>
        <p:blipFill>
          <a:blip r:embed="rId4"/>
          <a:srcRect/>
          <a:stretch>
            <a:fillRect/>
          </a:stretch>
        </p:blipFill>
        <p:spPr bwMode="auto">
          <a:xfrm>
            <a:off x="3352800" y="533401"/>
            <a:ext cx="2209800" cy="2971800"/>
          </a:xfrm>
          <a:prstGeom prst="rect">
            <a:avLst/>
          </a:prstGeom>
          <a:noFill/>
        </p:spPr>
      </p:pic>
      <p:pic>
        <p:nvPicPr>
          <p:cNvPr id="8" name="Picture 7" descr="23.jpg"/>
          <p:cNvPicPr>
            <a:picLocks noChangeAspect="1"/>
          </p:cNvPicPr>
          <p:nvPr/>
        </p:nvPicPr>
        <p:blipFill>
          <a:blip r:embed="rId5"/>
          <a:stretch>
            <a:fillRect/>
          </a:stretch>
        </p:blipFill>
        <p:spPr>
          <a:xfrm>
            <a:off x="533400" y="3810000"/>
            <a:ext cx="3657600" cy="2286000"/>
          </a:xfrm>
          <a:prstGeom prst="rect">
            <a:avLst/>
          </a:prstGeom>
        </p:spPr>
      </p:pic>
      <p:pic>
        <p:nvPicPr>
          <p:cNvPr id="9" name="Picture 3"/>
          <p:cNvPicPr>
            <a:picLocks noChangeAspect="1" noChangeArrowheads="1"/>
          </p:cNvPicPr>
          <p:nvPr/>
        </p:nvPicPr>
        <p:blipFill>
          <a:blip r:embed="rId6"/>
          <a:srcRect/>
          <a:stretch>
            <a:fillRect/>
          </a:stretch>
        </p:blipFill>
        <p:spPr bwMode="auto">
          <a:xfrm>
            <a:off x="5486400" y="3733800"/>
            <a:ext cx="2895600" cy="2315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chromatography </a:t>
            </a:r>
            <a:endParaRPr lang="ar-IQ" dirty="0"/>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6" name="Picture 2" descr="https://upload.wikimedia.org/wikipedia/commons/thumb/3/3f/Column_chromatography_sequence.png/600px-Column_chromatography_sequence.png"/>
          <p:cNvPicPr>
            <a:picLocks noGrp="1" noChangeAspect="1" noChangeArrowheads="1"/>
          </p:cNvPicPr>
          <p:nvPr>
            <p:ph idx="1"/>
          </p:nvPr>
        </p:nvPicPr>
        <p:blipFill>
          <a:blip r:embed="rId2"/>
          <a:srcRect/>
          <a:stretch>
            <a:fillRect/>
          </a:stretch>
        </p:blipFill>
        <p:spPr bwMode="auto">
          <a:xfrm>
            <a:off x="1219200" y="4191000"/>
            <a:ext cx="6280222" cy="1905000"/>
          </a:xfrm>
          <a:prstGeom prst="rect">
            <a:avLst/>
          </a:prstGeom>
          <a:noFill/>
        </p:spPr>
      </p:pic>
      <p:sp>
        <p:nvSpPr>
          <p:cNvPr id="7" name="Rectangle 6"/>
          <p:cNvSpPr/>
          <p:nvPr/>
        </p:nvSpPr>
        <p:spPr>
          <a:xfrm>
            <a:off x="381000" y="1524000"/>
            <a:ext cx="8382000" cy="2831544"/>
          </a:xfrm>
          <a:prstGeom prst="rect">
            <a:avLst/>
          </a:prstGeom>
        </p:spPr>
        <p:txBody>
          <a:bodyPr wrap="square">
            <a:spAutoFit/>
          </a:bodyPr>
          <a:lstStyle/>
          <a:p>
            <a:r>
              <a:rPr lang="en-US" sz="2000" dirty="0" smtClean="0">
                <a:latin typeface="Times New Roman" pitchFamily="18" charset="0"/>
                <a:cs typeface="Times New Roman" pitchFamily="18" charset="0"/>
              </a:rPr>
              <a:t>Column chromatography is often very time consuming. Allowing the solvent to elute </a:t>
            </a:r>
            <a:r>
              <a:rPr lang="en-US" sz="2000" dirty="0" smtClean="0">
                <a:latin typeface="Times New Roman" pitchFamily="18" charset="0"/>
                <a:cs typeface="Times New Roman" pitchFamily="18" charset="0"/>
              </a:rPr>
              <a:t>through the </a:t>
            </a:r>
            <a:r>
              <a:rPr lang="en-US" sz="2000" dirty="0" smtClean="0">
                <a:latin typeface="Times New Roman" pitchFamily="18" charset="0"/>
                <a:cs typeface="Times New Roman" pitchFamily="18" charset="0"/>
              </a:rPr>
              <a:t>column one drop at a time takes patience. One method to speed up the process is to use </a:t>
            </a:r>
            <a:r>
              <a:rPr lang="en-US" sz="2000" dirty="0" smtClean="0">
                <a:latin typeface="Times New Roman" pitchFamily="18" charset="0"/>
                <a:cs typeface="Times New Roman" pitchFamily="18" charset="0"/>
              </a:rPr>
              <a:t>Flash Chromatography</a:t>
            </a:r>
            <a:r>
              <a:rPr lang="en-US" sz="2000" dirty="0" smtClean="0">
                <a:latin typeface="Times New Roman" pitchFamily="18" charset="0"/>
                <a:cs typeface="Times New Roman" pitchFamily="18" charset="0"/>
              </a:rPr>
              <a:t>. This method uses a </a:t>
            </a:r>
            <a:r>
              <a:rPr lang="en-US" sz="2000" b="1" dirty="0" smtClean="0">
                <a:solidFill>
                  <a:srgbClr val="C00000"/>
                </a:solidFill>
                <a:latin typeface="Times New Roman" pitchFamily="18" charset="0"/>
                <a:cs typeface="Times New Roman" pitchFamily="18" charset="0"/>
              </a:rPr>
              <a:t>pressure of about 10 psi of air or nitrogen to force the </a:t>
            </a:r>
            <a:r>
              <a:rPr lang="en-US" sz="2000" b="1" dirty="0" smtClean="0">
                <a:solidFill>
                  <a:srgbClr val="C00000"/>
                </a:solidFill>
                <a:latin typeface="Times New Roman" pitchFamily="18" charset="0"/>
                <a:cs typeface="Times New Roman" pitchFamily="18" charset="0"/>
              </a:rPr>
              <a:t>mobile phase </a:t>
            </a:r>
            <a:r>
              <a:rPr lang="en-US" sz="2000" dirty="0" smtClean="0">
                <a:latin typeface="Times New Roman" pitchFamily="18" charset="0"/>
                <a:cs typeface="Times New Roman" pitchFamily="18" charset="0"/>
              </a:rPr>
              <a:t>through the column. Because the rate of the mobile phase is increased, in general, </a:t>
            </a:r>
            <a:r>
              <a:rPr lang="en-US" sz="2000" dirty="0" smtClean="0">
                <a:latin typeface="Times New Roman" pitchFamily="18" charset="0"/>
                <a:cs typeface="Times New Roman" pitchFamily="18" charset="0"/>
              </a:rPr>
              <a:t>this method </a:t>
            </a:r>
            <a:r>
              <a:rPr lang="en-US" sz="2000" dirty="0" smtClean="0">
                <a:latin typeface="Times New Roman" pitchFamily="18" charset="0"/>
                <a:cs typeface="Times New Roman" pitchFamily="18" charset="0"/>
              </a:rPr>
              <a:t>gives a poorer separation. However, by using a finer grade of alumina or silica, </a:t>
            </a:r>
            <a:r>
              <a:rPr lang="en-US" sz="2000" dirty="0" smtClean="0">
                <a:latin typeface="Times New Roman" pitchFamily="18" charset="0"/>
                <a:cs typeface="Times New Roman" pitchFamily="18" charset="0"/>
              </a:rPr>
              <a:t>flash chromatography </a:t>
            </a:r>
            <a:r>
              <a:rPr lang="en-US" sz="2000" dirty="0" smtClean="0">
                <a:latin typeface="Times New Roman" pitchFamily="18" charset="0"/>
                <a:cs typeface="Times New Roman" pitchFamily="18" charset="0"/>
              </a:rPr>
              <a:t>can be used to increase the speed without lowering the quality of the separation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sz="2000" dirty="0" smtClean="0">
                <a:latin typeface="Times New Roman" pitchFamily="18" charset="0"/>
                <a:cs typeface="Times New Roman" pitchFamily="18" charset="0"/>
              </a:rPr>
              <a:t>Chromatography is a technique in which compounds to be separated are distributed between a mobile phase and a stationary phase. In such a system, different distributions based on selective adsorption give rise to separation. There are different types of chromatography, such as paper, thin layer, or column chromatography, each with its own strengths and weaknesses. </a:t>
            </a:r>
          </a:p>
          <a:p>
            <a:r>
              <a:rPr lang="en-US" sz="2000" dirty="0" smtClean="0">
                <a:latin typeface="Times New Roman" pitchFamily="18" charset="0"/>
                <a:cs typeface="Times New Roman" pitchFamily="18" charset="0"/>
              </a:rPr>
              <a:t>. The stationary phase, a solid adsorbent, is usually placed in a vertical glass column and the mobile  phase, is added from the top and let flow down through the column by either gravity or external pressure</a:t>
            </a:r>
            <a:endParaRPr lang="ar-IQ"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20482" name="Picture 2"/>
          <p:cNvPicPr>
            <a:picLocks noChangeAspect="1" noChangeArrowheads="1"/>
          </p:cNvPicPr>
          <p:nvPr/>
        </p:nvPicPr>
        <p:blipFill>
          <a:blip r:embed="rId2">
            <a:lum bright="-6000" contrast="24000"/>
          </a:blip>
          <a:srcRect/>
          <a:stretch>
            <a:fillRect/>
          </a:stretch>
        </p:blipFill>
        <p:spPr bwMode="auto">
          <a:xfrm>
            <a:off x="3505200" y="4191000"/>
            <a:ext cx="1819275" cy="190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6" name="Rectangle 5"/>
          <p:cNvSpPr/>
          <p:nvPr/>
        </p:nvSpPr>
        <p:spPr>
          <a:xfrm>
            <a:off x="381000" y="1600200"/>
            <a:ext cx="8610600" cy="3200876"/>
          </a:xfrm>
          <a:prstGeom prst="rect">
            <a:avLst/>
          </a:prstGeom>
        </p:spPr>
        <p:txBody>
          <a:bodyPr wrap="square">
            <a:spAutoFit/>
          </a:bodyPr>
          <a:lstStyle/>
          <a:p>
            <a:pPr>
              <a:lnSpc>
                <a:spcPct val="150000"/>
              </a:lnSpc>
            </a:pPr>
            <a:r>
              <a:rPr lang="en-US" sz="2000" dirty="0" smtClean="0">
                <a:latin typeface="Times New Roman" pitchFamily="18" charset="0"/>
                <a:cs typeface="Times New Roman" pitchFamily="18" charset="0"/>
              </a:rPr>
              <a:t>Column </a:t>
            </a:r>
            <a:r>
              <a:rPr lang="en-US" sz="2000" dirty="0" smtClean="0">
                <a:latin typeface="Times New Roman" pitchFamily="18" charset="0"/>
                <a:cs typeface="Times New Roman" pitchFamily="18" charset="0"/>
              </a:rPr>
              <a:t>Chromatography will </a:t>
            </a:r>
            <a:r>
              <a:rPr lang="en-US" sz="2000" dirty="0" smtClean="0">
                <a:latin typeface="Times New Roman" pitchFamily="18" charset="0"/>
                <a:cs typeface="Times New Roman" pitchFamily="18" charset="0"/>
              </a:rPr>
              <a:t>be used to </a:t>
            </a:r>
            <a:r>
              <a:rPr lang="en-US" sz="2000" dirty="0" smtClean="0">
                <a:solidFill>
                  <a:srgbClr val="C00000"/>
                </a:solidFill>
                <a:latin typeface="Times New Roman" pitchFamily="18" charset="0"/>
                <a:cs typeface="Times New Roman" pitchFamily="18" charset="0"/>
              </a:rPr>
              <a:t>separate</a:t>
            </a:r>
            <a:r>
              <a:rPr lang="en-US" sz="2000" dirty="0" smtClean="0">
                <a:latin typeface="Times New Roman" pitchFamily="18" charset="0"/>
                <a:cs typeface="Times New Roman" pitchFamily="18" charset="0"/>
              </a:rPr>
              <a:t> the starting material from the product </a:t>
            </a:r>
            <a:r>
              <a:rPr lang="en-US" sz="2000" dirty="0" smtClean="0">
                <a:latin typeface="Times New Roman" pitchFamily="18" charset="0"/>
                <a:cs typeface="Times New Roman" pitchFamily="18" charset="0"/>
              </a:rPr>
              <a:t> but </a:t>
            </a:r>
            <a:r>
              <a:rPr lang="en-US" sz="2000" dirty="0" smtClean="0">
                <a:latin typeface="Times New Roman" pitchFamily="18" charset="0"/>
                <a:cs typeface="Times New Roman" pitchFamily="18" charset="0"/>
              </a:rPr>
              <a:t>TLC will be used to </a:t>
            </a:r>
            <a:r>
              <a:rPr lang="en-US" sz="2000" dirty="0" smtClean="0">
                <a:solidFill>
                  <a:srgbClr val="C00000"/>
                </a:solidFill>
                <a:latin typeface="Times New Roman" pitchFamily="18" charset="0"/>
                <a:cs typeface="Times New Roman" pitchFamily="18" charset="0"/>
              </a:rPr>
              <a:t>monitor the effectiveness of this separation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smtClean="0"/>
              <a:t> </a:t>
            </a:r>
          </a:p>
          <a:p>
            <a:r>
              <a:rPr lang="en-US" sz="2000" dirty="0" smtClean="0">
                <a:solidFill>
                  <a:srgbClr val="000099"/>
                </a:solidFill>
                <a:latin typeface="Times New Roman" pitchFamily="18" charset="0"/>
                <a:cs typeface="Times New Roman" pitchFamily="18" charset="0"/>
              </a:rPr>
              <a:t>1- </a:t>
            </a:r>
            <a:r>
              <a:rPr lang="en-US" sz="2000" dirty="0" smtClean="0">
                <a:solidFill>
                  <a:srgbClr val="000099"/>
                </a:solidFill>
                <a:latin typeface="Times New Roman" pitchFamily="18" charset="0"/>
                <a:cs typeface="Times New Roman" pitchFamily="18" charset="0"/>
              </a:rPr>
              <a:t>glass column</a:t>
            </a:r>
          </a:p>
          <a:p>
            <a:r>
              <a:rPr lang="en-US" sz="2000" dirty="0" smtClean="0">
                <a:solidFill>
                  <a:srgbClr val="000099"/>
                </a:solidFill>
                <a:latin typeface="Times New Roman" pitchFamily="18" charset="0"/>
                <a:cs typeface="Times New Roman" pitchFamily="18" charset="0"/>
              </a:rPr>
              <a:t> </a:t>
            </a:r>
            <a:r>
              <a:rPr lang="en-US" sz="2000" dirty="0" smtClean="0">
                <a:solidFill>
                  <a:srgbClr val="000099"/>
                </a:solidFill>
                <a:latin typeface="Times New Roman" pitchFamily="18" charset="0"/>
                <a:cs typeface="Times New Roman" pitchFamily="18" charset="0"/>
              </a:rPr>
              <a:t>2- mobile phase  ( </a:t>
            </a:r>
            <a:r>
              <a:rPr lang="en-US" sz="2000" dirty="0" err="1" smtClean="0">
                <a:solidFill>
                  <a:srgbClr val="000099"/>
                </a:solidFill>
                <a:latin typeface="Times New Roman" pitchFamily="18" charset="0"/>
                <a:cs typeface="Times New Roman" pitchFamily="18" charset="0"/>
              </a:rPr>
              <a:t>eluent</a:t>
            </a:r>
            <a:r>
              <a:rPr lang="en-US" sz="2000" dirty="0" smtClean="0">
                <a:solidFill>
                  <a:srgbClr val="000099"/>
                </a:solidFill>
                <a:latin typeface="Times New Roman" pitchFamily="18" charset="0"/>
                <a:cs typeface="Times New Roman" pitchFamily="18" charset="0"/>
              </a:rPr>
              <a:t> , solvent)</a:t>
            </a:r>
            <a:endParaRPr lang="en-US" sz="2000" dirty="0" smtClean="0">
              <a:solidFill>
                <a:srgbClr val="000099"/>
              </a:solidFill>
              <a:latin typeface="Times New Roman" pitchFamily="18" charset="0"/>
              <a:cs typeface="Times New Roman" pitchFamily="18" charset="0"/>
            </a:endParaRPr>
          </a:p>
          <a:p>
            <a:r>
              <a:rPr lang="en-US" sz="2000" dirty="0" smtClean="0">
                <a:solidFill>
                  <a:srgbClr val="000099"/>
                </a:solidFill>
                <a:latin typeface="Times New Roman" pitchFamily="18" charset="0"/>
                <a:cs typeface="Times New Roman" pitchFamily="18" charset="0"/>
              </a:rPr>
              <a:t> </a:t>
            </a:r>
            <a:r>
              <a:rPr lang="en-US" sz="2000" dirty="0" smtClean="0">
                <a:solidFill>
                  <a:srgbClr val="000099"/>
                </a:solidFill>
                <a:latin typeface="Times New Roman" pitchFamily="18" charset="0"/>
                <a:cs typeface="Times New Roman" pitchFamily="18" charset="0"/>
              </a:rPr>
              <a:t>3- stationary phase</a:t>
            </a:r>
            <a:endParaRPr lang="en-US" sz="2000" dirty="0" smtClean="0">
              <a:solidFill>
                <a:srgbClr val="000099"/>
              </a:solidFill>
              <a:latin typeface="Times New Roman" pitchFamily="18" charset="0"/>
              <a:cs typeface="Times New Roman" pitchFamily="18" charset="0"/>
            </a:endParaRPr>
          </a:p>
          <a:p>
            <a:r>
              <a:rPr lang="en-US" sz="2000" dirty="0" smtClean="0">
                <a:solidFill>
                  <a:srgbClr val="000099"/>
                </a:solidFill>
                <a:latin typeface="Times New Roman" pitchFamily="18" charset="0"/>
                <a:cs typeface="Times New Roman" pitchFamily="18" charset="0"/>
              </a:rPr>
              <a:t> 4-cotton or glass wool</a:t>
            </a:r>
          </a:p>
          <a:p>
            <a:r>
              <a:rPr lang="en-US" sz="2000" dirty="0" smtClean="0">
                <a:solidFill>
                  <a:srgbClr val="000099"/>
                </a:solidFill>
                <a:latin typeface="Times New Roman" pitchFamily="18" charset="0"/>
                <a:cs typeface="Times New Roman" pitchFamily="18" charset="0"/>
              </a:rPr>
              <a:t> </a:t>
            </a:r>
            <a:endParaRPr lang="ar-IQ" sz="2000" dirty="0"/>
          </a:p>
        </p:txBody>
      </p:sp>
      <p:pic>
        <p:nvPicPr>
          <p:cNvPr id="2050" name="Picture 2" descr="https://www.dartmouth.edu/~welderco/CC/load.jpg"/>
          <p:cNvPicPr>
            <a:picLocks noChangeAspect="1" noChangeArrowheads="1"/>
          </p:cNvPicPr>
          <p:nvPr/>
        </p:nvPicPr>
        <p:blipFill>
          <a:blip r:embed="rId2"/>
          <a:srcRect/>
          <a:stretch>
            <a:fillRect/>
          </a:stretch>
        </p:blipFill>
        <p:spPr bwMode="auto">
          <a:xfrm>
            <a:off x="4648200" y="2667000"/>
            <a:ext cx="3276600" cy="36385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dirty="0" smtClean="0"/>
              <a:t>Glass column</a:t>
            </a:r>
          </a:p>
          <a:p>
            <a:pPr>
              <a:buNone/>
            </a:pPr>
            <a:r>
              <a:rPr lang="en-US" dirty="0" smtClean="0"/>
              <a:t>   </a:t>
            </a:r>
            <a:r>
              <a:rPr lang="en-US" sz="2000" dirty="0" smtClean="0"/>
              <a:t>Glass tube with tap</a:t>
            </a:r>
          </a:p>
          <a:p>
            <a:pPr>
              <a:buNone/>
            </a:pPr>
            <a:r>
              <a:rPr lang="en-US" sz="2000" dirty="0" smtClean="0"/>
              <a:t> </a:t>
            </a:r>
            <a:r>
              <a:rPr lang="en-US" sz="2000" dirty="0" smtClean="0"/>
              <a:t>   diameter  of tube beginning  a pencil size to</a:t>
            </a:r>
          </a:p>
          <a:p>
            <a:pPr>
              <a:buNone/>
            </a:pPr>
            <a:r>
              <a:rPr lang="en-US" sz="2000" dirty="0" smtClean="0"/>
              <a:t> </a:t>
            </a:r>
            <a:r>
              <a:rPr lang="en-US" sz="2000" dirty="0" smtClean="0"/>
              <a:t>                a large size </a:t>
            </a:r>
            <a:endParaRPr lang="ar-IQ" sz="2000" dirty="0"/>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5" name="Picture 4" descr="1.jpg"/>
          <p:cNvPicPr>
            <a:picLocks noChangeAspect="1"/>
          </p:cNvPicPr>
          <p:nvPr/>
        </p:nvPicPr>
        <p:blipFill>
          <a:blip r:embed="rId2"/>
          <a:stretch>
            <a:fillRect/>
          </a:stretch>
        </p:blipFill>
        <p:spPr>
          <a:xfrm>
            <a:off x="4038600" y="4267200"/>
            <a:ext cx="1752600" cy="2333343"/>
          </a:xfrm>
          <a:prstGeom prst="rect">
            <a:avLst/>
          </a:prstGeom>
        </p:spPr>
      </p:pic>
      <p:pic>
        <p:nvPicPr>
          <p:cNvPr id="7" name="Picture 6" descr="3.jpg"/>
          <p:cNvPicPr>
            <a:picLocks noChangeAspect="1"/>
          </p:cNvPicPr>
          <p:nvPr/>
        </p:nvPicPr>
        <p:blipFill>
          <a:blip r:embed="rId3"/>
          <a:stretch>
            <a:fillRect/>
          </a:stretch>
        </p:blipFill>
        <p:spPr>
          <a:xfrm rot="16200000">
            <a:off x="2402954" y="4531246"/>
            <a:ext cx="2262150" cy="1276858"/>
          </a:xfrm>
          <a:prstGeom prst="rect">
            <a:avLst/>
          </a:prstGeom>
        </p:spPr>
      </p:pic>
      <p:pic>
        <p:nvPicPr>
          <p:cNvPr id="8" name="Picture 7" descr="4.jpg"/>
          <p:cNvPicPr>
            <a:picLocks noChangeAspect="1"/>
          </p:cNvPicPr>
          <p:nvPr/>
        </p:nvPicPr>
        <p:blipFill>
          <a:blip r:embed="rId4"/>
          <a:stretch>
            <a:fillRect/>
          </a:stretch>
        </p:blipFill>
        <p:spPr>
          <a:xfrm>
            <a:off x="5410200" y="3505200"/>
            <a:ext cx="1766150" cy="2351383"/>
          </a:xfrm>
          <a:prstGeom prst="rect">
            <a:avLst/>
          </a:prstGeom>
        </p:spPr>
      </p:pic>
      <p:pic>
        <p:nvPicPr>
          <p:cNvPr id="10" name="Picture 9" descr="6.jpg"/>
          <p:cNvPicPr>
            <a:picLocks noChangeAspect="1"/>
          </p:cNvPicPr>
          <p:nvPr/>
        </p:nvPicPr>
        <p:blipFill>
          <a:blip r:embed="rId5"/>
          <a:stretch>
            <a:fillRect/>
          </a:stretch>
        </p:blipFill>
        <p:spPr>
          <a:xfrm>
            <a:off x="1295400" y="3733800"/>
            <a:ext cx="1688400" cy="2261250"/>
          </a:xfrm>
          <a:prstGeom prst="rect">
            <a:avLst/>
          </a:prstGeom>
        </p:spPr>
      </p:pic>
      <p:pic>
        <p:nvPicPr>
          <p:cNvPr id="11" name="Picture 10" descr="7.jpg"/>
          <p:cNvPicPr>
            <a:picLocks noChangeAspect="1"/>
          </p:cNvPicPr>
          <p:nvPr/>
        </p:nvPicPr>
        <p:blipFill>
          <a:blip r:embed="rId6"/>
          <a:stretch>
            <a:fillRect/>
          </a:stretch>
        </p:blipFill>
        <p:spPr>
          <a:xfrm>
            <a:off x="7010400" y="4038600"/>
            <a:ext cx="1752600" cy="2333343"/>
          </a:xfrm>
          <a:prstGeom prst="rect">
            <a:avLst/>
          </a:prstGeom>
        </p:spPr>
      </p:pic>
      <p:pic>
        <p:nvPicPr>
          <p:cNvPr id="12" name="Picture 11" descr="8.jpg"/>
          <p:cNvPicPr>
            <a:picLocks noChangeAspect="1"/>
          </p:cNvPicPr>
          <p:nvPr/>
        </p:nvPicPr>
        <p:blipFill>
          <a:blip r:embed="rId7"/>
          <a:stretch>
            <a:fillRect/>
          </a:stretch>
        </p:blipFill>
        <p:spPr>
          <a:xfrm>
            <a:off x="228600" y="3200400"/>
            <a:ext cx="1066800" cy="2347232"/>
          </a:xfrm>
          <a:prstGeom prst="rect">
            <a:avLst/>
          </a:prstGeom>
        </p:spPr>
      </p:pic>
      <p:pic>
        <p:nvPicPr>
          <p:cNvPr id="13" name="Content Placeholder 4" descr="9.jpg"/>
          <p:cNvPicPr>
            <a:picLocks noChangeAspect="1"/>
          </p:cNvPicPr>
          <p:nvPr/>
        </p:nvPicPr>
        <p:blipFill>
          <a:blip r:embed="rId8"/>
          <a:stretch>
            <a:fillRect/>
          </a:stretch>
        </p:blipFill>
        <p:spPr bwMode="auto">
          <a:xfrm>
            <a:off x="6400800" y="381000"/>
            <a:ext cx="2438400" cy="2983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4953000" cy="563562"/>
          </a:xfrm>
        </p:spPr>
        <p:txBody>
          <a:bodyPr/>
          <a:lstStyle/>
          <a:p>
            <a:r>
              <a:rPr lang="en-US" dirty="0" smtClean="0"/>
              <a:t>Stationary phase </a:t>
            </a:r>
            <a:r>
              <a:rPr lang="ar-IQ" dirty="0" smtClean="0"/>
              <a:t/>
            </a:r>
            <a:br>
              <a:rPr lang="ar-IQ" dirty="0" smtClean="0"/>
            </a:br>
            <a:endParaRPr lang="ar-IQ" dirty="0"/>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6" name="Content Placeholder 5"/>
          <p:cNvSpPr>
            <a:spLocks noGrp="1"/>
          </p:cNvSpPr>
          <p:nvPr>
            <p:ph idx="1"/>
          </p:nvPr>
        </p:nvSpPr>
        <p:spPr/>
        <p:txBody>
          <a:bodyPr/>
          <a:lstStyle/>
          <a:p>
            <a:r>
              <a:rPr lang="en-US" sz="1800" b="1" dirty="0" smtClean="0"/>
              <a:t>alumina and silica </a:t>
            </a:r>
            <a:r>
              <a:rPr lang="en-US" sz="1800" dirty="0" smtClean="0"/>
              <a:t>are the two most popular stationary phases in column</a:t>
            </a:r>
            <a:br>
              <a:rPr lang="en-US" sz="1800" dirty="0" smtClean="0"/>
            </a:br>
            <a:r>
              <a:rPr lang="en-US" sz="1800" dirty="0" smtClean="0"/>
              <a:t>chromatography </a:t>
            </a:r>
            <a:r>
              <a:rPr lang="en-US" sz="1800" dirty="0" smtClean="0"/>
              <a:t>The more </a:t>
            </a:r>
            <a:r>
              <a:rPr lang="en-US" sz="1800" dirty="0" smtClean="0"/>
              <a:t>polar sample will be retained on the stationary phase longer. Thus the least polar </a:t>
            </a:r>
            <a:r>
              <a:rPr lang="en-US" sz="1800" dirty="0" smtClean="0"/>
              <a:t>compound will </a:t>
            </a:r>
            <a:r>
              <a:rPr lang="en-US" sz="1800" dirty="0" smtClean="0"/>
              <a:t>elute from the column first, followed by each compound in order of increasing polarity. </a:t>
            </a:r>
            <a:endParaRPr lang="en-US" sz="1800" dirty="0" smtClean="0"/>
          </a:p>
          <a:p>
            <a:pPr>
              <a:buNone/>
            </a:pPr>
            <a:endParaRPr lang="en-US" sz="1800" dirty="0" smtClean="0"/>
          </a:p>
          <a:p>
            <a:r>
              <a:rPr lang="en-US" sz="1800" dirty="0" smtClean="0"/>
              <a:t>interactions between the mobile and stationary phase are based on the </a:t>
            </a:r>
            <a:r>
              <a:rPr lang="en-US" sz="1800" dirty="0" smtClean="0"/>
              <a:t>same principles </a:t>
            </a:r>
            <a:r>
              <a:rPr lang="en-US" sz="1800" dirty="0" smtClean="0"/>
              <a:t>for CC and TLC </a:t>
            </a:r>
            <a:endParaRPr lang="en-US" sz="1800" dirty="0" smtClean="0"/>
          </a:p>
          <a:p>
            <a:endParaRPr lang="en-US" sz="1800" dirty="0" smtClean="0"/>
          </a:p>
          <a:p>
            <a:r>
              <a:rPr lang="en-US" sz="1800" dirty="0" smtClean="0"/>
              <a:t>Stationary phases for CC can come in a variety of sizes, activities, acidic and basic </a:t>
            </a:r>
            <a:r>
              <a:rPr lang="en-US" sz="1800" dirty="0" smtClean="0"/>
              <a:t>variations for </a:t>
            </a:r>
            <a:r>
              <a:rPr lang="en-US" sz="1800" dirty="0" smtClean="0"/>
              <a:t>both alumina and silica </a:t>
            </a:r>
            <a:endParaRPr lang="en-US" sz="1800" dirty="0" smtClean="0"/>
          </a:p>
          <a:p>
            <a:pPr>
              <a:buNone/>
            </a:pPr>
            <a:endParaRPr lang="en-US" sz="1800" dirty="0" smtClean="0"/>
          </a:p>
          <a:p>
            <a:r>
              <a:rPr lang="en-US" sz="1800" dirty="0" smtClean="0"/>
              <a:t>The type of adsorbent, the size of </a:t>
            </a:r>
            <a:r>
              <a:rPr lang="en-US" sz="1800" dirty="0" smtClean="0"/>
              <a:t>the column</a:t>
            </a:r>
            <a:r>
              <a:rPr lang="en-US" sz="1800" dirty="0" smtClean="0"/>
              <a:t>, the polarity of the mobile phase as well as the rate of elution all affect the </a:t>
            </a:r>
            <a:r>
              <a:rPr lang="en-US" sz="1800" dirty="0" smtClean="0"/>
              <a:t>separation. These </a:t>
            </a:r>
            <a:r>
              <a:rPr lang="en-US" sz="1800" dirty="0" smtClean="0"/>
              <a:t>conditions can be manipulated to get the best separation for your mixture. </a:t>
            </a:r>
            <a:endParaRPr lang="en-US" sz="1800" dirty="0" smtClean="0"/>
          </a:p>
          <a:p>
            <a:r>
              <a:rPr lang="en-US" sz="1800" dirty="0" smtClean="0"/>
              <a:t>Size of particles of stationary phase</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ar-IQ"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228600" y="1600200"/>
            <a:ext cx="8305800" cy="4648200"/>
          </a:xfrm>
        </p:spPr>
        <p:txBody>
          <a:bodyPr/>
          <a:lstStyle/>
          <a:p>
            <a:pPr algn="just"/>
            <a:r>
              <a:rPr lang="en-US" sz="2000" b="1" dirty="0" smtClean="0">
                <a:solidFill>
                  <a:srgbClr val="C00000"/>
                </a:solidFill>
                <a:latin typeface="Times New Roman" pitchFamily="18" charset="0"/>
                <a:cs typeface="Times New Roman" pitchFamily="18" charset="0"/>
              </a:rPr>
              <a:t>Silica Gel </a:t>
            </a:r>
            <a:r>
              <a:rPr lang="en-US" sz="2000" dirty="0" smtClean="0">
                <a:latin typeface="Times New Roman" pitchFamily="18" charset="0"/>
                <a:cs typeface="Times New Roman" pitchFamily="18" charset="0"/>
              </a:rPr>
              <a:t>may be regarded as a typical polar sorbent. The relative </a:t>
            </a:r>
            <a:r>
              <a:rPr lang="en-US" sz="2000" dirty="0" err="1" smtClean="0">
                <a:latin typeface="Times New Roman" pitchFamily="18" charset="0"/>
                <a:cs typeface="Times New Roman" pitchFamily="18" charset="0"/>
              </a:rPr>
              <a:t>adsorptivity</a:t>
            </a:r>
            <a:r>
              <a:rPr lang="en-US" sz="2000" dirty="0" smtClean="0">
                <a:latin typeface="Times New Roman" pitchFamily="18" charset="0"/>
                <a:cs typeface="Times New Roman" pitchFamily="18" charset="0"/>
              </a:rPr>
              <a:t> of different molecular groups or substitutes on silica gel is similar to that observed for other polar adsorbents. The silica gel surface is weakly acidic and there is a tendency towards preferential adsorption of strongly basic substances relative to adsorption on neutral or basic adsorbent. It also finds application in reversed phase partition </a:t>
            </a:r>
            <a:r>
              <a:rPr lang="en-US" sz="2000" dirty="0" smtClean="0">
                <a:latin typeface="Times New Roman" pitchFamily="18" charset="0"/>
                <a:cs typeface="Times New Roman" pitchFamily="18" charset="0"/>
              </a:rPr>
              <a:t>chromatograph</a:t>
            </a:r>
          </a:p>
          <a:p>
            <a:pPr algn="just"/>
            <a:endParaRPr lang="en-US" sz="2000" dirty="0" smtClean="0">
              <a:latin typeface="Times New Roman" pitchFamily="18" charset="0"/>
              <a:cs typeface="Times New Roman" pitchFamily="18" charset="0"/>
            </a:endParaRPr>
          </a:p>
          <a:p>
            <a:pPr algn="just"/>
            <a:r>
              <a:rPr lang="en-US" sz="2000" u="sng" dirty="0" smtClean="0">
                <a:solidFill>
                  <a:srgbClr val="C00000"/>
                </a:solidFill>
                <a:latin typeface="Times New Roman" pitchFamily="18" charset="0"/>
                <a:cs typeface="Times New Roman" pitchFamily="18" charset="0"/>
              </a:rPr>
              <a:t>Application:-</a:t>
            </a:r>
            <a:r>
              <a:rPr lang="en-US" sz="2000" dirty="0" smtClean="0">
                <a:latin typeface="Times New Roman" pitchFamily="18" charset="0"/>
                <a:cs typeface="Times New Roman" pitchFamily="18" charset="0"/>
              </a:rPr>
              <a:t> In the separation and purification of steroids, lipids amino acids, dyes, alkaloids, </a:t>
            </a:r>
            <a:r>
              <a:rPr lang="en-US" sz="2000" dirty="0" err="1" smtClean="0">
                <a:latin typeface="Times New Roman" pitchFamily="18" charset="0"/>
                <a:cs typeface="Times New Roman" pitchFamily="18" charset="0"/>
              </a:rPr>
              <a:t>phenolic</a:t>
            </a:r>
            <a:r>
              <a:rPr lang="en-US" sz="2000" dirty="0" smtClean="0">
                <a:latin typeface="Times New Roman" pitchFamily="18" charset="0"/>
                <a:cs typeface="Times New Roman" pitchFamily="18" charset="0"/>
              </a:rPr>
              <a:t> compounds and pharmaceutical </a:t>
            </a:r>
            <a:r>
              <a:rPr lang="en-US" sz="2000" dirty="0" err="1" smtClean="0">
                <a:latin typeface="Times New Roman" pitchFamily="18" charset="0"/>
                <a:cs typeface="Times New Roman" pitchFamily="18" charset="0"/>
              </a:rPr>
              <a:t>intermediates,Separation</a:t>
            </a:r>
            <a:r>
              <a:rPr lang="en-US" sz="2000" dirty="0" smtClean="0">
                <a:latin typeface="Times New Roman" pitchFamily="18" charset="0"/>
                <a:cs typeface="Times New Roman" pitchFamily="18" charset="0"/>
              </a:rPr>
              <a:t> and extraction of herbal ,synthetic drugs and </a:t>
            </a:r>
            <a:r>
              <a:rPr lang="en-US" sz="2000" dirty="0" smtClean="0">
                <a:latin typeface="Times New Roman" pitchFamily="18" charset="0"/>
                <a:cs typeface="Times New Roman" pitchFamily="18" charset="0"/>
              </a:rPr>
              <a:t>        bioactive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substances. Dehydration</a:t>
            </a:r>
            <a:r>
              <a:rPr lang="en-US" sz="2000" dirty="0" smtClean="0">
                <a:latin typeface="Times New Roman" pitchFamily="18" charset="0"/>
                <a:cs typeface="Times New Roman" pitchFamily="18" charset="0"/>
              </a:rPr>
              <a:t> and purification of organic material</a:t>
            </a:r>
          </a:p>
          <a:p>
            <a:pPr algn="just"/>
            <a:endParaRPr lang="ar-IQ"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ALUMINA  </a:t>
            </a:r>
            <a:endParaRPr lang="ar-IQ" dirty="0"/>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18434" name="Picture 2"/>
          <p:cNvPicPr>
            <a:picLocks noGrp="1" noChangeAspect="1" noChangeArrowheads="1"/>
          </p:cNvPicPr>
          <p:nvPr>
            <p:ph idx="1"/>
          </p:nvPr>
        </p:nvPicPr>
        <p:blipFill>
          <a:blip r:embed="rId2">
            <a:lum bright="-10000"/>
          </a:blip>
          <a:srcRect l="28340" t="27869" r="7142" b="37955"/>
          <a:stretch>
            <a:fillRect/>
          </a:stretch>
        </p:blipFill>
        <p:spPr bwMode="auto">
          <a:xfrm>
            <a:off x="381000" y="1524000"/>
            <a:ext cx="8229600" cy="4038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19459" name="Picture 3"/>
          <p:cNvPicPr>
            <a:picLocks noChangeAspect="1" noChangeArrowheads="1"/>
          </p:cNvPicPr>
          <p:nvPr/>
        </p:nvPicPr>
        <p:blipFill>
          <a:blip r:embed="rId2">
            <a:lum bright="-10000"/>
          </a:blip>
          <a:srcRect/>
          <a:stretch>
            <a:fillRect/>
          </a:stretch>
        </p:blipFill>
        <p:spPr bwMode="auto">
          <a:xfrm>
            <a:off x="533400" y="1371600"/>
            <a:ext cx="7734300" cy="25908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a:lum bright="-10000"/>
          </a:blip>
          <a:srcRect/>
          <a:stretch>
            <a:fillRect/>
          </a:stretch>
        </p:blipFill>
        <p:spPr bwMode="auto">
          <a:xfrm>
            <a:off x="457200" y="4114800"/>
            <a:ext cx="6019800" cy="245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Solvents </a:t>
            </a:r>
            <a:br>
              <a:rPr lang="en-US" dirty="0" smtClean="0"/>
            </a:br>
            <a:endParaRPr lang="ar-IQ" dirty="0"/>
          </a:p>
        </p:txBody>
      </p:sp>
      <p:sp>
        <p:nvSpPr>
          <p:cNvPr id="3" name="Content Placeholder 2"/>
          <p:cNvSpPr>
            <a:spLocks noGrp="1"/>
          </p:cNvSpPr>
          <p:nvPr>
            <p:ph idx="1"/>
          </p:nvPr>
        </p:nvSpPr>
        <p:spPr/>
        <p:txBody>
          <a:bodyPr/>
          <a:lstStyle/>
          <a:p>
            <a:r>
              <a:rPr lang="en-US" sz="2000" dirty="0" smtClean="0">
                <a:latin typeface="Times New Roman" pitchFamily="18" charset="0"/>
                <a:cs typeface="Times New Roman" pitchFamily="18" charset="0"/>
              </a:rPr>
              <a:t>Solvent </a:t>
            </a:r>
            <a:r>
              <a:rPr lang="en-US" sz="2000" dirty="0" smtClean="0">
                <a:latin typeface="Times New Roman" pitchFamily="18" charset="0"/>
                <a:cs typeface="Times New Roman" pitchFamily="18" charset="0"/>
              </a:rPr>
              <a:t>systems for use as mobile phases in CC can be determined from previous </a:t>
            </a:r>
            <a:r>
              <a:rPr lang="en-US" sz="2000" dirty="0" smtClean="0">
                <a:latin typeface="Times New Roman" pitchFamily="18" charset="0"/>
                <a:cs typeface="Times New Roman" pitchFamily="18" charset="0"/>
              </a:rPr>
              <a:t>TLC experiments</a:t>
            </a:r>
            <a:r>
              <a:rPr lang="en-US" sz="2000" dirty="0" smtClean="0">
                <a:latin typeface="Times New Roman" pitchFamily="18" charset="0"/>
                <a:cs typeface="Times New Roman" pitchFamily="18" charset="0"/>
              </a:rPr>
              <a:t>, the literature, or experimentally. Normally, a separation will begin by </a:t>
            </a:r>
            <a:r>
              <a:rPr lang="en-US" sz="2000" dirty="0" smtClean="0">
                <a:latin typeface="Times New Roman" pitchFamily="18" charset="0"/>
                <a:cs typeface="Times New Roman" pitchFamily="18" charset="0"/>
              </a:rPr>
              <a:t>using </a:t>
            </a:r>
            <a:r>
              <a:rPr lang="en-US" sz="2000" dirty="0" err="1" smtClean="0">
                <a:latin typeface="Times New Roman" pitchFamily="18" charset="0"/>
                <a:cs typeface="Times New Roman" pitchFamily="18" charset="0"/>
              </a:rPr>
              <a:t>nonpolar</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or low polarity solvent, allowing the compounds to adsorb to the stationary phase, </a:t>
            </a:r>
            <a:r>
              <a:rPr lang="en-US" sz="2000" dirty="0" smtClean="0">
                <a:latin typeface="Times New Roman" pitchFamily="18" charset="0"/>
                <a:cs typeface="Times New Roman" pitchFamily="18" charset="0"/>
              </a:rPr>
              <a:t>then SLOWLY </a:t>
            </a:r>
            <a:r>
              <a:rPr lang="en-US" sz="2000" dirty="0" smtClean="0">
                <a:latin typeface="Times New Roman" pitchFamily="18" charset="0"/>
                <a:cs typeface="Times New Roman" pitchFamily="18" charset="0"/>
              </a:rPr>
              <a:t>switching the polarity of the solvent to </a:t>
            </a:r>
            <a:r>
              <a:rPr lang="en-US" sz="2000" dirty="0" err="1" smtClean="0">
                <a:latin typeface="Times New Roman" pitchFamily="18" charset="0"/>
                <a:cs typeface="Times New Roman" pitchFamily="18" charset="0"/>
              </a:rPr>
              <a:t>desorb</a:t>
            </a:r>
            <a:r>
              <a:rPr lang="en-US" sz="2000" dirty="0" smtClean="0">
                <a:latin typeface="Times New Roman" pitchFamily="18" charset="0"/>
                <a:cs typeface="Times New Roman" pitchFamily="18" charset="0"/>
              </a:rPr>
              <a:t> the compounds and allow them to travel</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with the mobile phase. The polarity of the solvents should be changed gradually. On </a:t>
            </a: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macroscale</a:t>
            </a:r>
            <a:r>
              <a:rPr lang="en-US" sz="2000" dirty="0" smtClean="0">
                <a:latin typeface="Times New Roman" pitchFamily="18" charset="0"/>
                <a:cs typeface="Times New Roman" pitchFamily="18" charset="0"/>
              </a:rPr>
              <a:t>, the mixing of two solvents can create heat and crack the column leading to a </a:t>
            </a:r>
            <a:r>
              <a:rPr lang="en-US" sz="2000" dirty="0" smtClean="0">
                <a:latin typeface="Times New Roman" pitchFamily="18" charset="0"/>
                <a:cs typeface="Times New Roman" pitchFamily="18" charset="0"/>
              </a:rPr>
              <a:t>poor separation. Some </a:t>
            </a:r>
            <a:r>
              <a:rPr lang="en-US" sz="2000" dirty="0" smtClean="0">
                <a:latin typeface="Times New Roman" pitchFamily="18" charset="0"/>
                <a:cs typeface="Times New Roman" pitchFamily="18" charset="0"/>
              </a:rPr>
              <a:t>typical solvent combinations are ligroin-dichloromethane, hexane-ethyl acetate and</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hexane-toluene. Often an experimentally determined ratio of these solvents can </a:t>
            </a:r>
            <a:r>
              <a:rPr lang="en-US" sz="2000" dirty="0" smtClean="0">
                <a:latin typeface="Times New Roman" pitchFamily="18" charset="0"/>
                <a:cs typeface="Times New Roman" pitchFamily="18" charset="0"/>
              </a:rPr>
              <a:t>sufficiently separate </a:t>
            </a:r>
            <a:r>
              <a:rPr lang="en-US" sz="2000" dirty="0" smtClean="0">
                <a:latin typeface="Times New Roman" pitchFamily="18" charset="0"/>
                <a:cs typeface="Times New Roman" pitchFamily="18" charset="0"/>
              </a:rPr>
              <a:t>most compounds. Solvents such as methanol and water are normally not used </a:t>
            </a:r>
            <a:r>
              <a:rPr lang="en-US" sz="2000" dirty="0" smtClean="0">
                <a:latin typeface="Times New Roman" pitchFamily="18" charset="0"/>
                <a:cs typeface="Times New Roman" pitchFamily="18" charset="0"/>
              </a:rPr>
              <a:t>because they </a:t>
            </a:r>
            <a:r>
              <a:rPr lang="en-US" sz="2000" dirty="0" smtClean="0">
                <a:latin typeface="Times New Roman" pitchFamily="18" charset="0"/>
                <a:cs typeface="Times New Roman" pitchFamily="18" charset="0"/>
              </a:rPr>
              <a:t>can destroy the integrity of the stationary phase by dissolving some of the silica gel </a:t>
            </a:r>
            <a:br>
              <a:rPr lang="en-US" sz="2000" dirty="0" smtClean="0">
                <a:latin typeface="Times New Roman" pitchFamily="18" charset="0"/>
                <a:cs typeface="Times New Roman" pitchFamily="18" charset="0"/>
              </a:rPr>
            </a:br>
            <a:endParaRPr lang="ar-IQ"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922tgp_connection_light">
  <a:themeElements>
    <a:clrScheme name="1922tgp_connection_light 2">
      <a:dk1>
        <a:srgbClr val="000000"/>
      </a:dk1>
      <a:lt1>
        <a:srgbClr val="FFFFFF"/>
      </a:lt1>
      <a:dk2>
        <a:srgbClr val="37399B"/>
      </a:dk2>
      <a:lt2>
        <a:srgbClr val="C0C0C0"/>
      </a:lt2>
      <a:accent1>
        <a:srgbClr val="4987E3"/>
      </a:accent1>
      <a:accent2>
        <a:srgbClr val="D23516"/>
      </a:accent2>
      <a:accent3>
        <a:srgbClr val="FFFFFF"/>
      </a:accent3>
      <a:accent4>
        <a:srgbClr val="000000"/>
      </a:accent4>
      <a:accent5>
        <a:srgbClr val="B1C3EF"/>
      </a:accent5>
      <a:accent6>
        <a:srgbClr val="BE2F13"/>
      </a:accent6>
      <a:hlink>
        <a:srgbClr val="36A1B6"/>
      </a:hlink>
      <a:folHlink>
        <a:srgbClr val="7FB242"/>
      </a:folHlink>
    </a:clrScheme>
    <a:fontScheme name="1922tgp_connection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922tgp_connection_light 1">
        <a:dk1>
          <a:srgbClr val="000000"/>
        </a:dk1>
        <a:lt1>
          <a:srgbClr val="FFFFFF"/>
        </a:lt1>
        <a:dk2>
          <a:srgbClr val="165E86"/>
        </a:dk2>
        <a:lt2>
          <a:srgbClr val="969696"/>
        </a:lt2>
        <a:accent1>
          <a:srgbClr val="2AA08A"/>
        </a:accent1>
        <a:accent2>
          <a:srgbClr val="AA67DD"/>
        </a:accent2>
        <a:accent3>
          <a:srgbClr val="FFFFFF"/>
        </a:accent3>
        <a:accent4>
          <a:srgbClr val="000000"/>
        </a:accent4>
        <a:accent5>
          <a:srgbClr val="ACCDC4"/>
        </a:accent5>
        <a:accent6>
          <a:srgbClr val="9A5DC8"/>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1922tgp_connection_light 2">
        <a:dk1>
          <a:srgbClr val="000000"/>
        </a:dk1>
        <a:lt1>
          <a:srgbClr val="FFFFFF"/>
        </a:lt1>
        <a:dk2>
          <a:srgbClr val="37399B"/>
        </a:dk2>
        <a:lt2>
          <a:srgbClr val="C0C0C0"/>
        </a:lt2>
        <a:accent1>
          <a:srgbClr val="4987E3"/>
        </a:accent1>
        <a:accent2>
          <a:srgbClr val="D23516"/>
        </a:accent2>
        <a:accent3>
          <a:srgbClr val="FFFFFF"/>
        </a:accent3>
        <a:accent4>
          <a:srgbClr val="000000"/>
        </a:accent4>
        <a:accent5>
          <a:srgbClr val="B1C3EF"/>
        </a:accent5>
        <a:accent6>
          <a:srgbClr val="BE2F13"/>
        </a:accent6>
        <a:hlink>
          <a:srgbClr val="36A1B6"/>
        </a:hlink>
        <a:folHlink>
          <a:srgbClr val="7FB242"/>
        </a:folHlink>
      </a:clrScheme>
      <a:clrMap bg1="lt1" tx1="dk1" bg2="lt2" tx2="dk2" accent1="accent1" accent2="accent2" accent3="accent3" accent4="accent4" accent5="accent5" accent6="accent6" hlink="hlink" folHlink="folHlink"/>
    </a:extraClrScheme>
    <a:extraClrScheme>
      <a:clrScheme name="1922tgp_connection_light 3">
        <a:dk1>
          <a:srgbClr val="000000"/>
        </a:dk1>
        <a:lt1>
          <a:srgbClr val="FFFFFF"/>
        </a:lt1>
        <a:dk2>
          <a:srgbClr val="000066"/>
        </a:dk2>
        <a:lt2>
          <a:srgbClr val="969696"/>
        </a:lt2>
        <a:accent1>
          <a:srgbClr val="117AC1"/>
        </a:accent1>
        <a:accent2>
          <a:srgbClr val="3E9887"/>
        </a:accent2>
        <a:accent3>
          <a:srgbClr val="FFFFFF"/>
        </a:accent3>
        <a:accent4>
          <a:srgbClr val="000000"/>
        </a:accent4>
        <a:accent5>
          <a:srgbClr val="AABEDD"/>
        </a:accent5>
        <a:accent6>
          <a:srgbClr val="37897A"/>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309</TotalTime>
  <Words>466</Words>
  <Application>Microsoft PowerPoint</Application>
  <PresentationFormat>On-screen Show (4:3)</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1922tgp_connection_light</vt:lpstr>
      <vt:lpstr>Chromatography ( CC ) </vt:lpstr>
      <vt:lpstr>Slide 2</vt:lpstr>
      <vt:lpstr>Slide 3</vt:lpstr>
      <vt:lpstr>Slide 4</vt:lpstr>
      <vt:lpstr>Stationary phase  </vt:lpstr>
      <vt:lpstr>Slide 6</vt:lpstr>
      <vt:lpstr>ALUMINA  </vt:lpstr>
      <vt:lpstr>Slide 8</vt:lpstr>
      <vt:lpstr>Choosing Solvents  </vt:lpstr>
      <vt:lpstr>Packing the Column  </vt:lpstr>
      <vt:lpstr>Slide 11</vt:lpstr>
      <vt:lpstr>Slide 12</vt:lpstr>
      <vt:lpstr>Flash chromatography </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dell</cp:lastModifiedBy>
  <cp:revision>51</cp:revision>
  <dcterms:created xsi:type="dcterms:W3CDTF">2004-08-17T01:59:23Z</dcterms:created>
  <dcterms:modified xsi:type="dcterms:W3CDTF">2017-03-18T22:00:19Z</dcterms:modified>
</cp:coreProperties>
</file>